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286D0D7-1853-4604-8EDF-261A86C43A5B}">
          <p14:sldIdLst>
            <p14:sldId id="256"/>
            <p14:sldId id="260"/>
            <p14:sldId id="259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FE8A4-FE70-4D14-A67E-E2A642CD28C1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E32D-1799-4759-BE05-CB2B0B35ED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98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BFB7-E4AF-4E85-84D7-252C30074FD1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64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FF3-82A2-4F23-8D03-BDA9B23E2B03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56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BB52-603D-4019-BF93-1888A1F50773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7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6D54-0659-4FAC-8CD8-3715422E5939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24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5F2D-4A5D-4254-AB0F-491ECEDF72C1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85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D6F1-FB3F-46C7-96AF-F76D3718D3A3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82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E103-06F4-4EEF-AD08-E2C8B9A23E22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814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50BB-5983-45A4-873C-8C0034F341FF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582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F975-5843-4FA7-A56F-790336589F93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61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586-DE86-42A1-87F6-B492EDD49043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85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DEEF-D305-4892-B084-302920BD1FE7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9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2B3A-A9B8-46CE-AB30-2D6C4FF2F135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87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6A3D-04F6-4491-9E24-5FA61D4B3BFA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38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67848-E0A5-4541-B0E2-EC71BC9948FF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63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E664-81F8-4F03-A4EA-35EB408A42AD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88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007E3-5DBA-44FD-956A-779CA0D4CFA5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51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3F12-23CA-4672-BDB4-D12838EF2F3A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6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B1FF513-01E5-4F98-9A5E-E392724BBD35}" type="datetime1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CD8008-9371-4C91-B26C-72C8106D2F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01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hyperlink" Target="https://www.archita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8A5958A-F232-4733-9DDB-DDF78DEF7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0539" y="2137158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latin typeface="Amasis MT Pro Light" panose="020B0604020202020204" pitchFamily="18" charset="0"/>
                <a:cs typeface="Calibri" panose="020F0502020204030204" pitchFamily="34" charset="0"/>
              </a:rPr>
              <a:t>How Common Sense Implementations Can Help You</a:t>
            </a:r>
            <a:endParaRPr lang="en-GB" sz="4000" b="1" i="1" dirty="0">
              <a:latin typeface="Amasis MT Pro Light" panose="020B0604020202020204" pitchFamily="18" charset="0"/>
              <a:cs typeface="Calibri" panose="020F0502020204030204" pitchFamily="34" charset="0"/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12E4811-5B83-403C-B602-E2C9DE5D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1</a:t>
            </a:fld>
            <a:endParaRPr lang="en-GB" dirty="0"/>
          </a:p>
        </p:txBody>
      </p:sp>
      <p:pic>
        <p:nvPicPr>
          <p:cNvPr id="4" name="Picture 3" descr="A silhouette of a head with gears in it&#10;&#10;Description automatically generated">
            <a:extLst>
              <a:ext uri="{FF2B5EF4-FFF2-40B4-BE49-F238E27FC236}">
                <a16:creationId xmlns:a16="http://schemas.microsoft.com/office/drawing/2014/main" id="{6B712B99-C340-2D2E-3FBC-F61B6138F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128" y="89598"/>
            <a:ext cx="4183743" cy="25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9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1761-E906-4A86-A03E-54EF4B02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694" y="316147"/>
            <a:ext cx="10335703" cy="60651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u="sng" dirty="0"/>
              <a:t>Who are Common Sense Implementations?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are a consulting business focussed on providing common sense, hand-on solutions in programme, project and integration management within the Wealth Management industry. With over 20 years' experience spanning right across each area of Wealth Management, we offer a very professional and dedicated service.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often work with small to medium sized Wealth Management firms, who do not have in-house change functions, and help them right from project creation through to project completion, utilising budgets effectively and efficiently, through our common sense approach.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are also advocates of the end client, especially vulnerable clients, and always look at reducing any negative impact on them that an change may bring.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54E93-FE82-4217-9ED9-427FB36E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25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B1761-E906-4A86-A03E-54EF4B02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694" y="316147"/>
            <a:ext cx="10335703" cy="60651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u="sng" dirty="0"/>
              <a:t>Some Of The Projects We Have Delivered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Delivery of a Client Portal and Onboarding of Staff and Clients. </a:t>
            </a:r>
          </a:p>
          <a:p>
            <a:r>
              <a:rPr lang="en-US" dirty="0"/>
              <a:t>Creation of a Range of New Funds and Set-up of Distribution Links.</a:t>
            </a:r>
          </a:p>
          <a:p>
            <a:r>
              <a:rPr lang="en-US" dirty="0"/>
              <a:t>Design and Creation of a Model Portfolio Service and it’s Distribution Links.</a:t>
            </a:r>
          </a:p>
          <a:p>
            <a:r>
              <a:rPr lang="en-US" dirty="0"/>
              <a:t>Delivery of Companies onto New Platform(s) and CRM System(s).</a:t>
            </a:r>
          </a:p>
          <a:p>
            <a:r>
              <a:rPr lang="en-US" dirty="0"/>
              <a:t>Delivery of a Standardised Acquisition Integration Framework and Integration of over 30 Companies.</a:t>
            </a:r>
          </a:p>
          <a:p>
            <a:r>
              <a:rPr lang="en-US" dirty="0"/>
              <a:t>Companywide Operational Efficiency Projects and Regulatory Projects (MiFID II, GDPR, Consumer Duty).</a:t>
            </a:r>
          </a:p>
          <a:p>
            <a:r>
              <a:rPr lang="en-US" dirty="0"/>
              <a:t>Delivery of a Suite of I.T. Security (42 Deliverables) Effecting Every Staff Member.</a:t>
            </a:r>
          </a:p>
          <a:p>
            <a:r>
              <a:rPr lang="en-US" dirty="0"/>
              <a:t>Delivery of New Bespoke White Labelled Platforms.</a:t>
            </a:r>
          </a:p>
          <a:p>
            <a:r>
              <a:rPr lang="en-US" dirty="0"/>
              <a:t>Set-up and Ongoing Management of a Group Change Management Department.</a:t>
            </a:r>
          </a:p>
          <a:p>
            <a:r>
              <a:rPr lang="en-US" dirty="0"/>
              <a:t>Creating and Running Several RFI/RFP Processes for Selecting New Vendors.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54E93-FE82-4217-9ED9-427FB36E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58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8A5958A-F232-4733-9DDB-DDF78DEF7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0" y="1403883"/>
            <a:ext cx="10732850" cy="6681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b="1" dirty="0">
                <a:latin typeface="Amasis MT Pro Light" panose="020B0604020202020204" pitchFamily="18" charset="0"/>
                <a:cs typeface="Calibri" panose="020F0502020204030204" pitchFamily="34" charset="0"/>
              </a:rPr>
              <a:t>Common Sense Implementations – What Have We Delivered and To Whom?</a:t>
            </a:r>
            <a:endParaRPr lang="en-GB" sz="4000" b="1" dirty="0">
              <a:latin typeface="Amasis MT Pro Light" panose="020B0604020202020204" pitchFamily="18" charset="0"/>
              <a:cs typeface="Calibri" panose="020F0502020204030204" pitchFamily="34" charset="0"/>
            </a:endParaRP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31E113B1-C78D-47A7-B9A3-B609D33B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8008-9371-4C91-B26C-72C8106D2F2B}" type="slidenum">
              <a:rPr lang="en-GB" smtClean="0"/>
              <a:t>4</a:t>
            </a:fld>
            <a:endParaRPr lang="en-GB" dirty="0"/>
          </a:p>
        </p:txBody>
      </p:sp>
      <p:pic>
        <p:nvPicPr>
          <p:cNvPr id="1026" name="Picture 2" descr="Architas">
            <a:hlinkClick r:id="rId2"/>
            <a:extLst>
              <a:ext uri="{FF2B5EF4-FFF2-40B4-BE49-F238E27FC236}">
                <a16:creationId xmlns:a16="http://schemas.microsoft.com/office/drawing/2014/main" id="{86421730-5497-4651-BD37-3B0D0A41F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0673" y="2961208"/>
            <a:ext cx="13716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109158A-F3A7-40AA-86D3-0C440F839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825" y="2395279"/>
            <a:ext cx="1571625" cy="15716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E92FEE-67CF-4B85-A4F5-7D81F6244A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6043" y="4295506"/>
            <a:ext cx="1571625" cy="15716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C36EAA-2768-4A60-A13F-4E96B138AB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1543" y="2427809"/>
            <a:ext cx="1571625" cy="1571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69A304-2111-47DE-8C4A-A408BB0692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0979" y="4000197"/>
            <a:ext cx="1571625" cy="157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81F3DA-29CF-4D56-9568-52F1C9C98A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5211" y="5215337"/>
            <a:ext cx="2476500" cy="876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E00F9AA-D227-400D-B79A-6F8B65EA9B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2229" y="2394725"/>
            <a:ext cx="1428750" cy="14287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0F04461-16AA-4DE8-A59F-4F6310A98E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75831" y="2032775"/>
            <a:ext cx="2211422" cy="10763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041A5DE-D206-4FA3-A4A1-F8EF1FF86C7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39947" y="3748901"/>
            <a:ext cx="1571625" cy="1571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7D0C1C-6054-4E6A-A627-0929779FBF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15676" y="5207130"/>
            <a:ext cx="1490658" cy="1260734"/>
          </a:xfrm>
          <a:prstGeom prst="rect">
            <a:avLst/>
          </a:prstGeom>
        </p:spPr>
      </p:pic>
      <p:pic>
        <p:nvPicPr>
          <p:cNvPr id="12" name="Picture 11" descr="A silhouette of a head with gears in it&#10;&#10;Description automatically generated">
            <a:extLst>
              <a:ext uri="{FF2B5EF4-FFF2-40B4-BE49-F238E27FC236}">
                <a16:creationId xmlns:a16="http://schemas.microsoft.com/office/drawing/2014/main" id="{2CBAA8E8-6DE2-0107-155C-634E5765F82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99616"/>
            <a:ext cx="2254126" cy="141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95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</TotalTime>
  <Words>293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 Light</vt:lpstr>
      <vt:lpstr>Arial</vt:lpstr>
      <vt:lpstr>Calibri</vt:lpstr>
      <vt:lpstr>Corbel</vt:lpstr>
      <vt:lpstr>Parallax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Davis</dc:creator>
  <cp:lastModifiedBy>Angel</cp:lastModifiedBy>
  <cp:revision>3</cp:revision>
  <dcterms:created xsi:type="dcterms:W3CDTF">2021-09-18T14:16:28Z</dcterms:created>
  <dcterms:modified xsi:type="dcterms:W3CDTF">2024-02-24T11:24:18Z</dcterms:modified>
</cp:coreProperties>
</file>